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15" r:id="rId5"/>
    <p:sldId id="309" r:id="rId6"/>
    <p:sldId id="310" r:id="rId7"/>
    <p:sldId id="311" r:id="rId8"/>
    <p:sldId id="312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13" r:id="rId19"/>
    <p:sldId id="31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D098C"/>
    <a:srgbClr val="232C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1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ACF9-B5A0-4B66-B939-9FF9ED98689C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5D23-6A98-4B7D-ACCE-FDB0F1B6A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9203-D8B3-4D7C-8DC6-12B8CC2E0A24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0F4F-1B90-4BE1-9B84-FBEB54E0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C714-F82C-4F75-9CC0-8BF0734403AA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C272-4D64-4AD5-A945-F2176D42E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282F-A388-4227-8051-49E5DB29BA8A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21DF-0F2D-4569-B50B-9DD73D7C9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06F6-2EA9-4279-BE5C-E1B05E7A2593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D37E-65F0-4DBE-B5C4-96916052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6383-FD10-42F9-8A5C-C6F976B9A47E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DE70-0979-4750-AAAB-E65C7F390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D0E2-952E-42AC-B37A-4EDBFD211C2F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80B8-6D4A-4E04-9B1C-5032FF46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8CDF-2C19-4643-9A57-099FF912E853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918C-2A5F-4DEF-BBCE-38E046D84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1FB4-A05A-4C31-A562-4861F16EAF66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F300-3FDC-416A-BAAE-7F9DF874B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A4AE-6249-4B67-8A2E-EAEFE0346EA5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9FB3-CC70-485D-8B78-6AC5C0F01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96E3-4290-4AB3-A841-363815DBFA38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E33E-982F-40EF-A835-8A970682F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5216E-B77C-441C-8FC7-3F93B0E95BC7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776F7-40E8-454A-B0AC-BD1802FBF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ОРФ\Совещание МСК Трансгрессия декабрь 2013\ИГУ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260350"/>
            <a:ext cx="15827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916113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Организация НИРС в ИГУ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2997200"/>
            <a:ext cx="8280400" cy="12620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Совет по </a:t>
            </a: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НИРС ИГУ</a:t>
            </a:r>
            <a:endParaRPr lang="ru-RU" sz="4000" b="1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9825" y="4797425"/>
            <a:ext cx="3943350" cy="15081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(СНИЛ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, СМУ,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СКБ)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47 зарегистрировано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8" y="4797425"/>
            <a:ext cx="3829050" cy="144621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Советы по НИРС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факультетов/ институтов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72000" y="2582863"/>
            <a:ext cx="0" cy="341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843213" y="4365625"/>
            <a:ext cx="0" cy="3413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300788" y="4365625"/>
            <a:ext cx="0" cy="3413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Институт социальных наук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2530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2530" r:id="rId3" imgW="8242506" imgH="2243522" progId="Excel.Chart.8">
              <p:embed/>
            </p:oleObj>
          </a:graphicData>
        </a:graphic>
      </p:graphicFrame>
      <p:graphicFrame>
        <p:nvGraphicFramePr>
          <p:cNvPr id="22531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2531" r:id="rId4" imgW="5700254" imgH="2334970" progId="Excel.Chart.8">
              <p:embed/>
            </p:oleObj>
          </a:graphicData>
        </a:graphic>
      </p:graphicFrame>
      <p:graphicFrame>
        <p:nvGraphicFramePr>
          <p:cNvPr id="22532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2532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188913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Исторический факультет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3554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3554" r:id="rId3" imgW="8242506" imgH="2243522" progId="Excel.Chart.8">
              <p:embed/>
            </p:oleObj>
          </a:graphicData>
        </a:graphic>
      </p:graphicFrame>
      <p:graphicFrame>
        <p:nvGraphicFramePr>
          <p:cNvPr id="23555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3555" r:id="rId4" imgW="5700254" imgH="2334970" progId="Excel.Chart.8">
              <p:embed/>
            </p:oleObj>
          </a:graphicData>
        </a:graphic>
      </p:graphicFrame>
      <p:graphicFrame>
        <p:nvGraphicFramePr>
          <p:cNvPr id="23556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3556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Факультет психологии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4578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4578" r:id="rId3" imgW="8242506" imgH="2243522" progId="Excel.Chart.8">
              <p:embed/>
            </p:oleObj>
          </a:graphicData>
        </a:graphic>
      </p:graphicFrame>
      <p:graphicFrame>
        <p:nvGraphicFramePr>
          <p:cNvPr id="24579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4579" r:id="rId4" imgW="5700254" imgH="2334970" progId="Excel.Chart.8">
              <p:embed/>
            </p:oleObj>
          </a:graphicData>
        </a:graphic>
      </p:graphicFrame>
      <p:graphicFrame>
        <p:nvGraphicFramePr>
          <p:cNvPr id="24580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4580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ИФИЯМ: филология, журналистика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5602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5602" r:id="rId3" imgW="8242506" imgH="2243522" progId="Excel.Chart.8">
              <p:embed/>
            </p:oleObj>
          </a:graphicData>
        </a:graphic>
      </p:graphicFrame>
      <p:graphicFrame>
        <p:nvGraphicFramePr>
          <p:cNvPr id="25603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5603" r:id="rId4" imgW="5700254" imgH="2334970" progId="Excel.Chart.8">
              <p:embed/>
            </p:oleObj>
          </a:graphicData>
        </a:graphic>
      </p:graphicFrame>
      <p:graphicFrame>
        <p:nvGraphicFramePr>
          <p:cNvPr id="25604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5604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ИФИЯМ: лингвистика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6626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6626" r:id="rId3" imgW="8242506" imgH="2243522" progId="Excel.Chart.8">
              <p:embed/>
            </p:oleObj>
          </a:graphicData>
        </a:graphic>
      </p:graphicFrame>
      <p:graphicFrame>
        <p:nvGraphicFramePr>
          <p:cNvPr id="26627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6627" r:id="rId4" imgW="5700254" imgH="2334970" progId="Excel.Chart.8">
              <p:embed/>
            </p:oleObj>
          </a:graphicData>
        </a:graphic>
      </p:graphicFrame>
      <p:graphicFrame>
        <p:nvGraphicFramePr>
          <p:cNvPr id="26628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6628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Сибирско-Американский факультет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7650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7650" r:id="rId3" imgW="8242506" imgH="2243522" progId="Excel.Chart.8">
              <p:embed/>
            </p:oleObj>
          </a:graphicData>
        </a:graphic>
      </p:graphicFrame>
      <p:graphicFrame>
        <p:nvGraphicFramePr>
          <p:cNvPr id="27651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7651" r:id="rId4" imgW="5700254" imgH="2334970" progId="Excel.Chart.8">
              <p:embed/>
            </p:oleObj>
          </a:graphicData>
        </a:graphic>
      </p:graphicFrame>
      <p:graphicFrame>
        <p:nvGraphicFramePr>
          <p:cNvPr id="27652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7652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Международный институт экономики и лингвистики</a:t>
            </a:r>
            <a:endParaRPr lang="ru-RU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8674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8674" r:id="rId3" imgW="8242506" imgH="2243522" progId="Excel.Chart.8">
              <p:embed/>
            </p:oleObj>
          </a:graphicData>
        </a:graphic>
      </p:graphicFrame>
      <p:graphicFrame>
        <p:nvGraphicFramePr>
          <p:cNvPr id="28675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8675" r:id="rId4" imgW="5700254" imgH="2334970" progId="Excel.Chart.8">
              <p:embed/>
            </p:oleObj>
          </a:graphicData>
        </a:graphic>
      </p:graphicFrame>
      <p:graphicFrame>
        <p:nvGraphicFramePr>
          <p:cNvPr id="28676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8676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188913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Педагогический институт</a:t>
            </a:r>
            <a:endParaRPr lang="ru-RU" alt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9698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9698" r:id="rId3" imgW="8242506" imgH="2243522" progId="Excel.Chart.8">
              <p:embed/>
            </p:oleObj>
          </a:graphicData>
        </a:graphic>
      </p:graphicFrame>
      <p:graphicFrame>
        <p:nvGraphicFramePr>
          <p:cNvPr id="29699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9699" r:id="rId4" imgW="5700254" imgH="2334970" progId="Excel.Chart.8">
              <p:embed/>
            </p:oleObj>
          </a:graphicData>
        </a:graphic>
      </p:graphicFrame>
      <p:graphicFrame>
        <p:nvGraphicFramePr>
          <p:cNvPr id="29700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9700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/>
          </p:cNvSpPr>
          <p:nvPr/>
        </p:nvSpPr>
        <p:spPr bwMode="auto">
          <a:xfrm>
            <a:off x="-33338" y="482600"/>
            <a:ext cx="9002713" cy="86518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НИРС: результативность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в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расчете на одного студента</a:t>
            </a: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288" y="1844675"/>
            <a:ext cx="8497887" cy="4186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b="1" dirty="0" smtClean="0">
                <a:latin typeface="Cambria" pitchFamily="18" charset="0"/>
              </a:rPr>
              <a:t>Общие средние данные по университету: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600" dirty="0" smtClean="0">
                <a:latin typeface="Cambria" pitchFamily="18" charset="0"/>
              </a:rPr>
              <a:t>Кол-во докладов на конференциях /количество студентов</a:t>
            </a:r>
            <a:r>
              <a:rPr lang="ru-RU" altLang="ru-RU" sz="2800" dirty="0" smtClean="0">
                <a:latin typeface="Cambria" pitchFamily="18" charset="0"/>
              </a:rPr>
              <a:t> </a:t>
            </a:r>
            <a:r>
              <a:rPr lang="ru-RU" altLang="ru-RU" sz="3600" b="1" dirty="0" smtClean="0">
                <a:solidFill>
                  <a:srgbClr val="C00000"/>
                </a:solidFill>
                <a:latin typeface="Cambria" pitchFamily="18" charset="0"/>
              </a:rPr>
              <a:t>=0,47</a:t>
            </a:r>
            <a:endParaRPr lang="ru-RU" alt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600" dirty="0" smtClean="0">
                <a:latin typeface="Cambria" pitchFamily="18" charset="0"/>
              </a:rPr>
              <a:t>Кол-во публикаций/количество студентов </a:t>
            </a:r>
            <a:r>
              <a:rPr lang="ru-RU" altLang="ru-RU" sz="3600" b="1" dirty="0" smtClean="0">
                <a:solidFill>
                  <a:srgbClr val="C00000"/>
                </a:solidFill>
                <a:latin typeface="Cambria" pitchFamily="18" charset="0"/>
              </a:rPr>
              <a:t>=0,25</a:t>
            </a:r>
            <a:r>
              <a:rPr lang="ru-RU" altLang="ru-RU" sz="2800" b="1" dirty="0" smtClean="0">
                <a:latin typeface="Cambria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 smtClean="0">
              <a:latin typeface="Cambr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Cambria" pitchFamily="18" charset="0"/>
              </a:rPr>
              <a:t>В рамках программы ОРФ в ИГУ: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600" dirty="0" smtClean="0">
                <a:latin typeface="Cambria" pitchFamily="18" charset="0"/>
              </a:rPr>
              <a:t>Кол-во докладов на конференциях/количество студентов </a:t>
            </a:r>
            <a:r>
              <a:rPr lang="ru-RU" altLang="ru-RU" sz="3600" b="1" dirty="0" smtClean="0">
                <a:solidFill>
                  <a:srgbClr val="C00000"/>
                </a:solidFill>
                <a:latin typeface="Cambria" pitchFamily="18" charset="0"/>
              </a:rPr>
              <a:t>=4,1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altLang="ru-RU" sz="2600" dirty="0" smtClean="0">
                <a:latin typeface="Cambria" pitchFamily="18" charset="0"/>
              </a:rPr>
              <a:t>Кол-во публикаций/количество студентов</a:t>
            </a:r>
            <a:r>
              <a:rPr lang="ru-RU" altLang="ru-RU" sz="2800" b="1" dirty="0" smtClean="0">
                <a:latin typeface="Cambria" pitchFamily="18" charset="0"/>
              </a:rPr>
              <a:t> </a:t>
            </a:r>
            <a:r>
              <a:rPr lang="ru-RU" altLang="ru-RU" sz="3600" b="1" dirty="0" smtClean="0">
                <a:solidFill>
                  <a:srgbClr val="C00000"/>
                </a:solidFill>
                <a:latin typeface="Cambria" pitchFamily="18" charset="0"/>
              </a:rPr>
              <a:t>=3,06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/>
          </p:cNvSpPr>
          <p:nvPr/>
        </p:nvSpPr>
        <p:spPr bwMode="auto">
          <a:xfrm>
            <a:off x="-33338" y="482600"/>
            <a:ext cx="9002713" cy="86518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НИРС: проблемы</a:t>
            </a: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39750" y="1557338"/>
            <a:ext cx="84296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kumimoji="1" lang="ru-RU" altLang="ru-RU" sz="3200" b="1">
                <a:solidFill>
                  <a:srgbClr val="000000"/>
                </a:solidFill>
                <a:latin typeface="Cambria" pitchFamily="18" charset="0"/>
                <a:sym typeface="Arial" charset="0"/>
              </a:rPr>
              <a:t>Уровень мониторинга </a:t>
            </a:r>
            <a:r>
              <a:rPr kumimoji="1" lang="ru-RU" altLang="ru-RU" sz="3200">
                <a:solidFill>
                  <a:srgbClr val="000000"/>
                </a:solidFill>
                <a:latin typeface="Cambria" pitchFamily="18" charset="0"/>
                <a:sym typeface="Arial" charset="0"/>
              </a:rPr>
              <a:t>результатов НИРС</a:t>
            </a:r>
            <a:endParaRPr kumimoji="1" lang="ru-RU" altLang="ru-RU" sz="1600">
              <a:solidFill>
                <a:srgbClr val="000000"/>
              </a:solidFill>
              <a:latin typeface="Cambria" pitchFamily="18" charset="0"/>
              <a:sym typeface="Arial" charset="0"/>
            </a:endParaRPr>
          </a:p>
          <a:p>
            <a:pPr marL="342900" indent="-342900">
              <a:buFontTx/>
              <a:buChar char="•"/>
            </a:pPr>
            <a:endParaRPr kumimoji="1" lang="ru-RU" altLang="ru-RU" sz="1600" b="1">
              <a:solidFill>
                <a:srgbClr val="000000"/>
              </a:solidFill>
              <a:latin typeface="Cambria" pitchFamily="18" charset="0"/>
              <a:sym typeface="Arial" charset="0"/>
            </a:endParaRPr>
          </a:p>
          <a:p>
            <a:pPr marL="342900" indent="-342900">
              <a:buFontTx/>
              <a:buChar char="•"/>
            </a:pPr>
            <a:r>
              <a:rPr kumimoji="1" lang="ru-RU" altLang="ru-RU" sz="3200" b="1">
                <a:solidFill>
                  <a:srgbClr val="000000"/>
                </a:solidFill>
                <a:latin typeface="Cambria" pitchFamily="18" charset="0"/>
                <a:sym typeface="Arial" charset="0"/>
              </a:rPr>
              <a:t>Повышенная стипендия</a:t>
            </a:r>
            <a:r>
              <a:rPr kumimoji="1" lang="ru-RU" altLang="ru-RU" sz="3200">
                <a:solidFill>
                  <a:srgbClr val="000000"/>
                </a:solidFill>
                <a:latin typeface="Cambria" pitchFamily="18" charset="0"/>
                <a:sym typeface="Arial" charset="0"/>
              </a:rPr>
              <a:t> по Постановлению Правительства РФ</a:t>
            </a:r>
            <a:endParaRPr kumimoji="1" lang="ru-RU" altLang="ru-RU" sz="3200" b="1">
              <a:solidFill>
                <a:srgbClr val="000000"/>
              </a:solidFill>
              <a:latin typeface="Cambria" pitchFamily="18" charset="0"/>
              <a:sym typeface="Arial" charset="0"/>
            </a:endParaRPr>
          </a:p>
          <a:p>
            <a:pPr marL="342900" indent="-342900">
              <a:buFontTx/>
              <a:buChar char="•"/>
            </a:pPr>
            <a:endParaRPr kumimoji="1" lang="ru-RU" altLang="ru-RU" sz="1600" b="1">
              <a:solidFill>
                <a:srgbClr val="000000"/>
              </a:solidFill>
              <a:latin typeface="Cambria" pitchFamily="18" charset="0"/>
              <a:sym typeface="Arial" charset="0"/>
            </a:endParaRPr>
          </a:p>
          <a:p>
            <a:pPr marL="342900" indent="-342900">
              <a:buFontTx/>
              <a:buChar char="•"/>
            </a:pPr>
            <a:r>
              <a:rPr kumimoji="1" lang="ru-RU" altLang="ru-RU" sz="3200" b="1">
                <a:solidFill>
                  <a:srgbClr val="000000"/>
                </a:solidFill>
                <a:latin typeface="Cambria" pitchFamily="18" charset="0"/>
                <a:sym typeface="Arial" charset="0"/>
              </a:rPr>
              <a:t>Академическая мобильность</a:t>
            </a:r>
            <a:r>
              <a:rPr kumimoji="1" lang="ru-RU" altLang="ru-RU" sz="3200">
                <a:solidFill>
                  <a:srgbClr val="000000"/>
                </a:solidFill>
                <a:latin typeface="Cambria" pitchFamily="18" charset="0"/>
                <a:sym typeface="Arial" charset="0"/>
              </a:rPr>
              <a:t> (компенсация расходов)</a:t>
            </a:r>
          </a:p>
          <a:p>
            <a:pPr marL="342900" indent="-342900">
              <a:buFontTx/>
              <a:buChar char="•"/>
            </a:pPr>
            <a:endParaRPr kumimoji="1" lang="ru-RU" altLang="ru-RU" sz="1600">
              <a:solidFill>
                <a:srgbClr val="000000"/>
              </a:solidFill>
              <a:latin typeface="Cambria" pitchFamily="18" charset="0"/>
              <a:sym typeface="Arial" charset="0"/>
            </a:endParaRPr>
          </a:p>
          <a:p>
            <a:pPr marL="342900" indent="-342900">
              <a:buFontTx/>
              <a:buChar char="•"/>
            </a:pPr>
            <a:r>
              <a:rPr kumimoji="1" lang="ru-RU" altLang="ru-RU" sz="3200" b="1">
                <a:solidFill>
                  <a:srgbClr val="000000"/>
                </a:solidFill>
                <a:latin typeface="Cambria" pitchFamily="18" charset="0"/>
                <a:sym typeface="Arial" charset="0"/>
              </a:rPr>
              <a:t>Развитие публикационной активности</a:t>
            </a:r>
            <a:r>
              <a:rPr lang="ru-RU" altLang="ru-RU" sz="2000">
                <a:solidFill>
                  <a:srgbClr val="000000"/>
                </a:solidFill>
                <a:latin typeface="Cambria" pitchFamily="18" charset="0"/>
                <a:sym typeface="Arial" charset="0"/>
              </a:rPr>
              <a:t> </a:t>
            </a:r>
            <a:r>
              <a:rPr kumimoji="1" lang="ru-RU" altLang="ru-RU" sz="3200">
                <a:solidFill>
                  <a:srgbClr val="000000"/>
                </a:solidFill>
                <a:latin typeface="Cambria" pitchFamily="18" charset="0"/>
                <a:sym typeface="Arial" charset="0"/>
              </a:rPr>
              <a:t>студентов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/>
          </p:cNvSpPr>
          <p:nvPr/>
        </p:nvSpPr>
        <p:spPr bwMode="auto">
          <a:xfrm>
            <a:off x="-15875" y="188913"/>
            <a:ext cx="9126538" cy="86518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Организация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НИРС в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ИГУ в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2017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году</a:t>
            </a: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1" y="1341438"/>
          <a:ext cx="8496948" cy="5257852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2736311"/>
                <a:gridCol w="700045"/>
                <a:gridCol w="335254"/>
                <a:gridCol w="401003"/>
                <a:gridCol w="455193"/>
                <a:gridCol w="303462"/>
                <a:gridCol w="325323"/>
                <a:gridCol w="433332"/>
                <a:gridCol w="303462"/>
                <a:gridCol w="303462"/>
                <a:gridCol w="303462"/>
                <a:gridCol w="303462"/>
                <a:gridCol w="227597"/>
                <a:gridCol w="379328"/>
                <a:gridCol w="379328"/>
                <a:gridCol w="303462"/>
                <a:gridCol w="303462"/>
              </a:tblGrid>
              <a:tr h="1602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Всего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ИМЭИ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ЮИ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ИСН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ИФИЯМ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МИЭЛ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ПИ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Физич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Химич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Биол-поч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Географ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Геолог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</a:rPr>
                        <a:t>Истор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Психол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ФСИР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БМБШ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3227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Студенческие научные и научно-технические конференции и т.п., организованные вузом, всего,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375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из них: международные, всероссийские, региональные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104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Доклады на научных конференциях, семинарах и т.п. всех уровней, всего,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3117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260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348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338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192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1043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0739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из них: международных, всероссийских, региональных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2297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210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44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101</a:t>
                      </a:r>
                      <a:endParaRPr lang="ru-RU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15" marR="7215" marT="1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/>
          </p:cNvSpPr>
          <p:nvPr/>
        </p:nvSpPr>
        <p:spPr bwMode="auto">
          <a:xfrm>
            <a:off x="17463" y="115888"/>
            <a:ext cx="9126537" cy="86518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Организация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НИРС в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ИГУ в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2017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году</a:t>
            </a: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992516"/>
          <a:ext cx="8640958" cy="573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792088"/>
                <a:gridCol w="288030"/>
                <a:gridCol w="432048"/>
                <a:gridCol w="504056"/>
                <a:gridCol w="720080"/>
                <a:gridCol w="360040"/>
                <a:gridCol w="288032"/>
                <a:gridCol w="288032"/>
                <a:gridCol w="432048"/>
                <a:gridCol w="360040"/>
                <a:gridCol w="288032"/>
                <a:gridCol w="432048"/>
                <a:gridCol w="360040"/>
                <a:gridCol w="432048"/>
                <a:gridCol w="288032"/>
                <a:gridCol w="288032"/>
                <a:gridCol w="360040"/>
              </a:tblGrid>
              <a:tr h="430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Всего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ИМЭИ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ЮИ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ИСН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ИФИЯМ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Филолог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МИЭЛ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ПИ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Физич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Химич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Биол.-п.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Географ.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Геолог.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</a:rPr>
                        <a:t>Истор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Психол.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ФСИР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БМБШ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Научные публикации, всего,</a:t>
                      </a:r>
                    </a:p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из них: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1643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170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128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579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79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49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21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144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484">
                <a:tc>
                  <a:txBody>
                    <a:bodyPr/>
                    <a:lstStyle/>
                    <a:p>
                      <a:pPr marL="368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Статьи, опубликованные в журналах, индексируемых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effectLst/>
                        </a:rPr>
                        <a:t>Web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effectLst/>
                        </a:rPr>
                        <a:t>Science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484">
                <a:tc>
                  <a:txBody>
                    <a:bodyPr/>
                    <a:lstStyle/>
                    <a:p>
                      <a:pPr marL="368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Статьи, опубликованные в журналах, индексируемых </a:t>
                      </a:r>
                      <a:r>
                        <a:rPr lang="ru-RU" sz="1000" i="1" dirty="0" err="1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  20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484">
                <a:tc>
                  <a:txBody>
                    <a:bodyPr/>
                    <a:lstStyle/>
                    <a:p>
                      <a:pPr marL="368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Статьи, опубликованные в журналах, индексируемых РИНЦ </a:t>
                      </a:r>
                      <a:endParaRPr lang="ru-RU" sz="1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768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258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marL="368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Статьи, опубликованные в журналах из перечня ВАК</a:t>
                      </a:r>
                      <a:endParaRPr lang="ru-RU" sz="1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544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Работы, поданные на конкурсы на лучшую студенческую научную работу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308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47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Заявки на объекты интеллектуальной собственности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544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Студенческие проекты, поданные на конкурсы грантов, всего,</a:t>
                      </a:r>
                    </a:p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 из них: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438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92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79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17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43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365">
                <a:tc>
                  <a:txBody>
                    <a:bodyPr/>
                    <a:lstStyle/>
                    <a:p>
                      <a:pPr marL="368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</a:rPr>
                        <a:t>Гранты, выигранные студентами </a:t>
                      </a:r>
                      <a:endParaRPr lang="ru-RU" sz="1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239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54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48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17" marR="21317" marT="44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n-ea"/>
                <a:cs typeface="Arial" pitchFamily="34" charset="0"/>
                <a:sym typeface="Arial" pitchFamily="34" charset="0"/>
              </a:rPr>
              <a:t>Финансирование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dirty="0"/>
              <a:t>В прошедшем году подано </a:t>
            </a:r>
            <a:r>
              <a:rPr lang="ru-RU" sz="4200" b="1" dirty="0">
                <a:solidFill>
                  <a:srgbClr val="C00000"/>
                </a:solidFill>
              </a:rPr>
              <a:t>438</a:t>
            </a:r>
            <a:r>
              <a:rPr lang="ru-RU" sz="3800" dirty="0"/>
              <a:t> заявок на гранты, получено  </a:t>
            </a:r>
            <a:r>
              <a:rPr lang="ru-RU" sz="4200" b="1" dirty="0">
                <a:solidFill>
                  <a:srgbClr val="C00000"/>
                </a:solidFill>
              </a:rPr>
              <a:t>239</a:t>
            </a:r>
            <a:r>
              <a:rPr lang="ru-RU" sz="3800" dirty="0"/>
              <a:t> грантовых </a:t>
            </a:r>
            <a:r>
              <a:rPr lang="ru-RU" sz="3800" dirty="0" smtClean="0"/>
              <a:t>поддержек</a:t>
            </a:r>
            <a:r>
              <a:rPr lang="ru-RU" dirty="0" smtClean="0"/>
              <a:t>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3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Стипендии </a:t>
            </a:r>
            <a:r>
              <a:rPr lang="ru-RU" b="1" dirty="0" smtClean="0"/>
              <a:t>Президента РФ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Правительства РФ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Губернатора</a:t>
            </a:r>
            <a:r>
              <a:rPr lang="ru-RU" b="1" dirty="0"/>
              <a:t>, </a:t>
            </a:r>
            <a:r>
              <a:rPr lang="ru-RU" b="1" dirty="0" smtClean="0"/>
              <a:t>Мэра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Алмазные </a:t>
            </a:r>
            <a:r>
              <a:rPr lang="ru-RU" b="1" dirty="0"/>
              <a:t>стипендии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Гранты ИГУ, </a:t>
            </a:r>
            <a:r>
              <a:rPr lang="ru-RU" b="1" dirty="0" smtClean="0"/>
              <a:t>ОРФ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фондов  </a:t>
            </a:r>
            <a:r>
              <a:rPr lang="ru-RU" b="1" dirty="0"/>
              <a:t>Прохорова, Потанина, Вернадского, Тэна  и др</a:t>
            </a:r>
            <a:r>
              <a:rPr lang="ru-RU" b="1" dirty="0" smtClean="0"/>
              <a:t>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ОРФ\Совещание МСК Трансгрессия декабрь 2013\image~30207;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98563"/>
            <a:ext cx="31797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ОРФ\Совещание МСК Трансгрессия декабрь 2013\ИГУ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52513"/>
            <a:ext cx="26035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419100" y="4221163"/>
            <a:ext cx="8353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00"/>
                </a:solidFill>
                <a:latin typeface="Cambria" pitchFamily="18" charset="0"/>
                <a:sym typeface="Arial" charset="0"/>
              </a:rPr>
              <a:t>Стипендиальная программа </a:t>
            </a: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  <a:sym typeface="Arial" charset="0"/>
              </a:rPr>
              <a:t>Оксфордского Российского Фонда </a:t>
            </a:r>
            <a:r>
              <a:rPr lang="ru-RU" altLang="ru-RU" sz="3600" b="1">
                <a:solidFill>
                  <a:srgbClr val="000000"/>
                </a:solidFill>
                <a:latin typeface="Cambria" pitchFamily="18" charset="0"/>
                <a:sym typeface="Arial" charset="0"/>
              </a:rPr>
              <a:t>для студентов ИГУ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D:\ОРФ\Совещание МСК Трансгрессия декабрь 2013\image~30207;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36625"/>
            <a:ext cx="16668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ОРФ\Совещание МСК Трансгрессия декабрь 2013\ИГУ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65175"/>
            <a:ext cx="15843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8288" y="2390775"/>
            <a:ext cx="4600575" cy="711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</a:t>
            </a: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4000" b="1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4000" b="1">
                <a:latin typeface="Cambria" pitchFamily="18" charset="0"/>
              </a:rPr>
              <a:t>лет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263" y="4856163"/>
            <a:ext cx="7848600" cy="7715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mbria" pitchFamily="18" charset="0"/>
              </a:rPr>
              <a:t>стипендия 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0 000</a:t>
            </a:r>
            <a:r>
              <a:rPr lang="ru-RU" sz="4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ru-RU" sz="4400" b="1">
                <a:solidFill>
                  <a:srgbClr val="C00000"/>
                </a:solidFill>
                <a:latin typeface="Cambria" pitchFamily="18" charset="0"/>
              </a:rPr>
              <a:t>руб. в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8200" y="3644900"/>
            <a:ext cx="6616700" cy="7080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Cambria" panose="02040503050406030204" pitchFamily="18" charset="0"/>
                <a:cs typeface="+mn-cs"/>
              </a:rPr>
              <a:t>более</a:t>
            </a:r>
            <a:r>
              <a:rPr lang="ru-RU" sz="4000" b="1" dirty="0">
                <a:solidFill>
                  <a:srgbClr val="4F227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+mn-cs"/>
              </a:rPr>
              <a:t>2000</a:t>
            </a:r>
            <a:r>
              <a:rPr lang="ru-RU" sz="4000" b="1" dirty="0">
                <a:solidFill>
                  <a:srgbClr val="4F227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4000" b="1" dirty="0">
                <a:latin typeface="Cambria" panose="02040503050406030204" pitchFamily="18" charset="0"/>
                <a:cs typeface="+mn-cs"/>
              </a:rPr>
              <a:t>стипендиатов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ОРФ\Совещание МСК Трансгрессия декабрь 2013\image~30207;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36625"/>
            <a:ext cx="16668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ОРФ\Совещание МСК Трансгрессия декабрь 2013\ИГУ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65175"/>
            <a:ext cx="15843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20913" y="2636838"/>
            <a:ext cx="6684962" cy="64611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Академическая мобильность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913" y="4743450"/>
            <a:ext cx="6673850" cy="12001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Участие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в международных и российских школах Фонда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3705225"/>
            <a:ext cx="8208962" cy="64611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r">
              <a:defRPr sz="2800" b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cs typeface="+mn-cs"/>
              </a:rPr>
              <a:t>Проведение научных мероприятий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 txBox="1">
            <a:spLocks noGrp="1"/>
          </p:cNvSpPr>
          <p:nvPr>
            <p:ph type="title"/>
          </p:nvPr>
        </p:nvSpPr>
        <p:spPr>
          <a:xfrm>
            <a:off x="107950" y="333375"/>
            <a:ext cx="8856663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Стипендиальный конкурс в ИГУ</a:t>
            </a:r>
            <a:b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бакалавры, магистранты, аспиранты</a:t>
            </a: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635125"/>
          <a:ext cx="8640763" cy="5135563"/>
        </p:xfrm>
        <a:graphic>
          <a:graphicData uri="http://schemas.openxmlformats.org/drawingml/2006/table">
            <a:tbl>
              <a:tblPr/>
              <a:tblGrid>
                <a:gridCol w="2847010"/>
                <a:gridCol w="2847010"/>
                <a:gridCol w="2946743"/>
              </a:tblGrid>
              <a:tr h="863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  <a:sym typeface="Arial" charset="0"/>
                        </a:rPr>
                        <a:t>2015-16 гг.</a:t>
                      </a: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68578" marR="68578" marT="0" marB="0" anchor="ctr" horzOverflow="overflow">
                    <a:lnL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  <a:sym typeface="Arial" charset="0"/>
                        </a:rPr>
                        <a:t>2016-17 гг.</a:t>
                      </a: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68578" marR="68578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  <a:sym typeface="Arial" charset="0"/>
                        </a:rPr>
                        <a:t>2017-18 гг.</a:t>
                      </a: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68578" marR="68578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02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140 стипендий</a:t>
                      </a:r>
                    </a:p>
                  </a:txBody>
                  <a:tcPr marL="68578" marR="68578" marT="0" marB="0" anchor="ctr" horzOverflow="overflow">
                    <a:lnL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141 стипендий</a:t>
                      </a:r>
                    </a:p>
                  </a:txBody>
                  <a:tcPr marL="68578" marR="68578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стипендий</a:t>
                      </a:r>
                    </a:p>
                  </a:txBody>
                  <a:tcPr marL="68578" marR="68578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6 000 руб.</a:t>
                      </a:r>
                    </a:p>
                  </a:txBody>
                  <a:tcPr marL="68578" marR="68578" marT="0" marB="0" anchor="ctr" horzOverflow="overflow">
                    <a:lnL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6 000 руб.</a:t>
                      </a:r>
                    </a:p>
                  </a:txBody>
                  <a:tcPr marL="68578" marR="68578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6 000 руб.</a:t>
                      </a:r>
                    </a:p>
                  </a:txBody>
                  <a:tcPr marL="68578" marR="68578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120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бакалавров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19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магистрантов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аспирантов</a:t>
                      </a:r>
                    </a:p>
                  </a:txBody>
                  <a:tcPr marL="68578" marR="68578" marT="0" marB="0" horzOverflow="overflow">
                    <a:lnL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102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бакалавров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38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магистрантов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аспирант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93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бакалавра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43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магистрантов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4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+mn-ea"/>
                          <a:cs typeface="Arial" charset="0"/>
                          <a:sym typeface="Arial" charset="0"/>
                        </a:rPr>
                        <a:t> аспирант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C8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2875" y="217488"/>
            <a:ext cx="8856663" cy="474662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lvl1pPr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Юридический  институт</a:t>
            </a:r>
            <a:endParaRPr lang="ru-RU" alt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1506" name="Диаграмма 6"/>
          <p:cNvGraphicFramePr>
            <a:graphicFrameLocks/>
          </p:cNvGraphicFramePr>
          <p:nvPr/>
        </p:nvGraphicFramePr>
        <p:xfrm>
          <a:off x="488950" y="554038"/>
          <a:ext cx="8237538" cy="2241550"/>
        </p:xfrm>
        <a:graphic>
          <a:graphicData uri="http://schemas.openxmlformats.org/presentationml/2006/ole">
            <p:oleObj spid="_x0000_s21506" r:id="rId3" imgW="8242506" imgH="2243522" progId="Excel.Chart.8">
              <p:embed/>
            </p:oleObj>
          </a:graphicData>
        </a:graphic>
      </p:graphicFrame>
      <p:graphicFrame>
        <p:nvGraphicFramePr>
          <p:cNvPr id="21507" name="Диаграмма 4"/>
          <p:cNvGraphicFramePr>
            <a:graphicFrameLocks/>
          </p:cNvGraphicFramePr>
          <p:nvPr/>
        </p:nvGraphicFramePr>
        <p:xfrm>
          <a:off x="503238" y="2693988"/>
          <a:ext cx="5703887" cy="2333625"/>
        </p:xfrm>
        <a:graphic>
          <a:graphicData uri="http://schemas.openxmlformats.org/presentationml/2006/ole">
            <p:oleObj spid="_x0000_s21507" r:id="rId4" imgW="5700254" imgH="2334970" progId="Excel.Chart.8">
              <p:embed/>
            </p:oleObj>
          </a:graphicData>
        </a:graphic>
      </p:graphicFrame>
      <p:graphicFrame>
        <p:nvGraphicFramePr>
          <p:cNvPr id="21508" name="Диаграмма 5"/>
          <p:cNvGraphicFramePr>
            <a:graphicFrameLocks/>
          </p:cNvGraphicFramePr>
          <p:nvPr/>
        </p:nvGraphicFramePr>
        <p:xfrm>
          <a:off x="485775" y="4746625"/>
          <a:ext cx="5721350" cy="2333625"/>
        </p:xfrm>
        <a:graphic>
          <a:graphicData uri="http://schemas.openxmlformats.org/presentationml/2006/ole">
            <p:oleObj spid="_x0000_s21508" r:id="rId5" imgW="5718544" imgH="2328874" progId="Excel.Chart.8">
              <p:embed/>
            </p:oleObj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4463" y="2852738"/>
            <a:ext cx="8675687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42875" y="4868863"/>
            <a:ext cx="8677275" cy="0"/>
          </a:xfrm>
          <a:prstGeom prst="line">
            <a:avLst/>
          </a:prstGeom>
          <a:ln w="5715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2125663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2015/16</a:t>
            </a:r>
          </a:p>
        </p:txBody>
      </p:sp>
      <p:sp>
        <p:nvSpPr>
          <p:cNvPr id="12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72225" y="4275138"/>
            <a:ext cx="2447925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2016/17</a:t>
            </a:r>
          </a:p>
        </p:txBody>
      </p:sp>
      <p:sp>
        <p:nvSpPr>
          <p:cNvPr id="13" name="Shape 38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362700" y="6092825"/>
            <a:ext cx="2447925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 anchor="b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DA0002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DA0002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2017/18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252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Cambria</vt:lpstr>
      <vt:lpstr>Тема Office</vt:lpstr>
      <vt:lpstr>Диаграмма Microsoft Excel</vt:lpstr>
      <vt:lpstr>Слайд 1</vt:lpstr>
      <vt:lpstr>Слайд 2</vt:lpstr>
      <vt:lpstr>Слайд 3</vt:lpstr>
      <vt:lpstr>Финансирование</vt:lpstr>
      <vt:lpstr>Слайд 5</vt:lpstr>
      <vt:lpstr>Слайд 6</vt:lpstr>
      <vt:lpstr>Слайд 7</vt:lpstr>
      <vt:lpstr>Стипендиальный конкурс в ИГУ бакалавры, магистранты, аспиранты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Эдельштейн</cp:lastModifiedBy>
  <cp:revision>71</cp:revision>
  <dcterms:created xsi:type="dcterms:W3CDTF">2014-11-07T14:09:09Z</dcterms:created>
  <dcterms:modified xsi:type="dcterms:W3CDTF">2018-12-06T08:45:21Z</dcterms:modified>
</cp:coreProperties>
</file>