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0"/>
  </p:notesMasterIdLst>
  <p:sldIdLst>
    <p:sldId id="256" r:id="rId2"/>
    <p:sldId id="259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3DB2-C9DD-4C21-AF63-1F8A41B52C8E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A076F-9D3B-4BB1-9AA2-BC131B2B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7819-AC69-44AF-B1B8-17C5CBC4753B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09-EB17-4AE2-A4DC-C1D632703155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D274-F838-49CB-B144-C4FA262D6B33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B5DF-D2ED-489F-BD09-C2B0DFE77A5E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E235-D9C5-4485-8204-CB1A115E6EFF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6A0F-F284-47D1-8963-B4EF69A6B17E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A28A-2CC5-4FEB-9E18-BCA0C097EDFC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9166-FB82-42A6-9DAB-E731049ACAEF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5490-B093-4BCD-8CEC-435AB273F756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4350-9271-41BA-BEF5-4A3CF01C642D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8007-3716-47D7-B0E9-71D796F1A32C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8476-37EF-4D38-AD10-AF4CCD30F887}" type="datetime1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643073"/>
          </a:xfrm>
        </p:spPr>
        <p:txBody>
          <a:bodyPr/>
          <a:lstStyle/>
          <a:p>
            <a:r>
              <a:rPr lang="ru-RU" b="1" dirty="0"/>
              <a:t>Методические рекомендации по организации лекций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886200"/>
            <a:ext cx="5929354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Брюханова Юлия Михайловна, </a:t>
            </a:r>
            <a:r>
              <a:rPr lang="ru-RU" dirty="0" err="1" smtClean="0"/>
              <a:t>к.филол.н</a:t>
            </a:r>
            <a:r>
              <a:rPr lang="ru-RU" dirty="0" smtClean="0"/>
              <a:t>., доцент кафедры новейшей русской литературы ИГУ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14488"/>
            <a:ext cx="7772400" cy="405448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Виды лекций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906713"/>
            <a:ext cx="8358245" cy="19510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Виды лекций с точки зрения выбранных методов и приемов </a:t>
            </a:r>
            <a:br>
              <a:rPr lang="ru-RU" sz="2400" dirty="0" smtClean="0"/>
            </a:br>
            <a:r>
              <a:rPr lang="ru-RU" sz="2400" dirty="0" smtClean="0"/>
              <a:t>- Виды лекций с точки зрения содержания </a:t>
            </a:r>
            <a:br>
              <a:rPr lang="ru-RU" sz="2400" dirty="0" smtClean="0"/>
            </a:br>
            <a:r>
              <a:rPr lang="ru-RU" sz="2400" dirty="0" smtClean="0"/>
              <a:t>- Инновационные виды лекций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Виды лекций с точки зрения выбранных методов и </a:t>
            </a:r>
            <a:r>
              <a:rPr lang="ru-RU" dirty="0" smtClean="0"/>
              <a:t>приемов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b="1" dirty="0"/>
              <a:t>Проблемная лекция</a:t>
            </a:r>
            <a:endParaRPr lang="ru-RU" dirty="0"/>
          </a:p>
          <a:p>
            <a:r>
              <a:rPr lang="ru-RU" b="1" dirty="0"/>
              <a:t>Популярная (публичная) лекция</a:t>
            </a:r>
            <a:endParaRPr lang="ru-RU" dirty="0"/>
          </a:p>
          <a:p>
            <a:r>
              <a:rPr lang="ru-RU" b="1" dirty="0"/>
              <a:t>Объяснительная лекция</a:t>
            </a:r>
            <a:endParaRPr lang="ru-RU" dirty="0"/>
          </a:p>
          <a:p>
            <a:r>
              <a:rPr lang="ru-RU" b="1" dirty="0"/>
              <a:t>Описательная лекция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/>
              <a:t>Виды лекций с точки зрения </a:t>
            </a:r>
            <a:r>
              <a:rPr lang="ru-RU" dirty="0" smtClean="0"/>
              <a:t>содержания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b="1" dirty="0"/>
              <a:t>Вводная лекция </a:t>
            </a:r>
            <a:endParaRPr lang="ru-RU" dirty="0"/>
          </a:p>
          <a:p>
            <a:r>
              <a:rPr lang="ru-RU" b="1" dirty="0"/>
              <a:t>Установочная лекция </a:t>
            </a:r>
            <a:endParaRPr lang="ru-RU" dirty="0"/>
          </a:p>
          <a:p>
            <a:r>
              <a:rPr lang="ru-RU" b="1" dirty="0"/>
              <a:t>Учебная лекция (</a:t>
            </a:r>
            <a:r>
              <a:rPr lang="ru-RU" b="1" dirty="0" err="1"/>
              <a:t>лекция</a:t>
            </a:r>
            <a:r>
              <a:rPr lang="ru-RU" b="1" dirty="0"/>
              <a:t> общего курса)</a:t>
            </a:r>
            <a:endParaRPr lang="ru-RU" dirty="0"/>
          </a:p>
          <a:p>
            <a:r>
              <a:rPr lang="ru-RU" b="1" dirty="0"/>
              <a:t>Обзорная лекция (лекция-консультация)</a:t>
            </a:r>
            <a:endParaRPr lang="ru-RU" dirty="0"/>
          </a:p>
          <a:p>
            <a:r>
              <a:rPr lang="ru-RU" b="1" dirty="0"/>
              <a:t>Заключительная (итоговая) лекция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Инновационные виды </a:t>
            </a:r>
            <a:r>
              <a:rPr lang="ru-RU" dirty="0" smtClean="0"/>
              <a:t>лекций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b="1" dirty="0" smtClean="0"/>
              <a:t>Лекция вдвоём </a:t>
            </a:r>
          </a:p>
          <a:p>
            <a:r>
              <a:rPr lang="ru-RU" b="1" dirty="0" smtClean="0"/>
              <a:t>Лекция </a:t>
            </a:r>
            <a:r>
              <a:rPr lang="ru-RU" b="1" dirty="0"/>
              <a:t>с заранее запланированными ошибками </a:t>
            </a:r>
            <a:endParaRPr lang="ru-RU" b="1" dirty="0" smtClean="0"/>
          </a:p>
          <a:p>
            <a:r>
              <a:rPr lang="ru-RU" b="1" dirty="0" smtClean="0"/>
              <a:t>Пресс-конференция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14488"/>
            <a:ext cx="7772400" cy="405448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Содержание и структура лекции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906713"/>
            <a:ext cx="8358245" cy="19510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Структура лекции с точки зрения лектора</a:t>
            </a:r>
            <a:br>
              <a:rPr lang="ru-RU" sz="2400" dirty="0" smtClean="0"/>
            </a:br>
            <a:r>
              <a:rPr lang="ru-RU" sz="2400" dirty="0" smtClean="0"/>
              <a:t>- Структура лекции с точки зрения студента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Методический аспект </a:t>
            </a:r>
            <a:br>
              <a:rPr lang="ru-RU" b="1" dirty="0" smtClean="0"/>
            </a:br>
            <a:r>
              <a:rPr lang="ru-RU" b="1" dirty="0" smtClean="0"/>
              <a:t>подготовки к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Лекция должна </a:t>
            </a:r>
            <a:r>
              <a:rPr lang="ru-RU" dirty="0"/>
              <a:t>иметь: </a:t>
            </a:r>
          </a:p>
          <a:p>
            <a:r>
              <a:rPr lang="ru-RU" dirty="0" smtClean="0"/>
              <a:t>формулировку </a:t>
            </a:r>
            <a:r>
              <a:rPr lang="ru-RU" dirty="0"/>
              <a:t>темы, </a:t>
            </a:r>
          </a:p>
          <a:p>
            <a:r>
              <a:rPr lang="ru-RU" dirty="0" smtClean="0"/>
              <a:t>план</a:t>
            </a:r>
            <a:r>
              <a:rPr lang="ru-RU" dirty="0"/>
              <a:t>, </a:t>
            </a:r>
          </a:p>
          <a:p>
            <a:r>
              <a:rPr lang="ru-RU" dirty="0" smtClean="0"/>
              <a:t>список </a:t>
            </a:r>
            <a:r>
              <a:rPr lang="ru-RU" dirty="0"/>
              <a:t>литературы, </a:t>
            </a:r>
          </a:p>
          <a:p>
            <a:r>
              <a:rPr lang="ru-RU" dirty="0" smtClean="0"/>
              <a:t>текст </a:t>
            </a:r>
            <a:r>
              <a:rPr lang="ru-RU" dirty="0"/>
              <a:t>лекции с четкой структурой и логикой изложения.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лекции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восприятии студента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Вступление</a:t>
            </a:r>
          </a:p>
          <a:p>
            <a:r>
              <a:rPr lang="ru-RU" dirty="0" smtClean="0"/>
              <a:t>Изложение </a:t>
            </a:r>
            <a:r>
              <a:rPr lang="ru-RU" dirty="0"/>
              <a:t>(основная часть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Заключение</a:t>
            </a:r>
            <a:r>
              <a:rPr lang="ru-RU" i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dirty="0"/>
              <a:t>При подготовке к лекции </a:t>
            </a:r>
            <a:r>
              <a:rPr lang="ru-RU" sz="4600" dirty="0" smtClean="0"/>
              <a:t>учитываются </a:t>
            </a:r>
            <a:r>
              <a:rPr lang="ru-RU" sz="4600" dirty="0"/>
              <a:t>следующие факторы</a:t>
            </a:r>
            <a:r>
              <a:rPr lang="ru-RU" sz="4600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научность </a:t>
            </a:r>
            <a:r>
              <a:rPr lang="ru-RU" dirty="0"/>
              <a:t>и </a:t>
            </a:r>
            <a:r>
              <a:rPr lang="ru-RU" dirty="0" smtClean="0"/>
              <a:t>информативность, </a:t>
            </a:r>
            <a:endParaRPr lang="ru-RU" dirty="0"/>
          </a:p>
          <a:p>
            <a:r>
              <a:rPr lang="ru-RU" dirty="0" smtClean="0"/>
              <a:t>доказательность </a:t>
            </a:r>
            <a:r>
              <a:rPr lang="ru-RU" dirty="0"/>
              <a:t>и </a:t>
            </a:r>
            <a:r>
              <a:rPr lang="ru-RU" dirty="0" smtClean="0"/>
              <a:t>аргументированность</a:t>
            </a:r>
            <a:r>
              <a:rPr lang="ru-RU" dirty="0"/>
              <a:t>,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достаточного количества ярких, убедительных примеров, фактов, обоснований, документов и научных </a:t>
            </a:r>
            <a:r>
              <a:rPr lang="ru-RU" dirty="0" smtClean="0"/>
              <a:t>доказательств, </a:t>
            </a:r>
            <a:endParaRPr lang="ru-RU" dirty="0"/>
          </a:p>
          <a:p>
            <a:r>
              <a:rPr lang="ru-RU" dirty="0" smtClean="0"/>
              <a:t>эмоциональность изложения, </a:t>
            </a:r>
            <a:endParaRPr lang="ru-RU" dirty="0"/>
          </a:p>
          <a:p>
            <a:r>
              <a:rPr lang="ru-RU" dirty="0" smtClean="0"/>
              <a:t>активизация </a:t>
            </a:r>
            <a:r>
              <a:rPr lang="ru-RU" dirty="0"/>
              <a:t>мышления слушателей, постановка вопросов для </a:t>
            </a:r>
            <a:r>
              <a:rPr lang="ru-RU" dirty="0" smtClean="0"/>
              <a:t>размышления, </a:t>
            </a:r>
            <a:endParaRPr lang="ru-RU" dirty="0"/>
          </a:p>
          <a:p>
            <a:r>
              <a:rPr lang="ru-RU" dirty="0" smtClean="0"/>
              <a:t>четкая </a:t>
            </a:r>
            <a:r>
              <a:rPr lang="ru-RU" dirty="0"/>
              <a:t>структура и логика раскрытия последовательно излагаемых </a:t>
            </a:r>
            <a:r>
              <a:rPr lang="ru-RU" dirty="0" smtClean="0"/>
              <a:t>вопросов, </a:t>
            </a:r>
            <a:endParaRPr lang="ru-RU" dirty="0"/>
          </a:p>
          <a:p>
            <a:r>
              <a:rPr lang="ru-RU" dirty="0" smtClean="0"/>
              <a:t>методическая </a:t>
            </a:r>
            <a:r>
              <a:rPr lang="ru-RU" dirty="0"/>
              <a:t>обработка – выведение главных мыслей и положений, подчеркивание выводов, повторение их в различных формулировках…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презентации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слайда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Цвет фона – белый. </a:t>
            </a:r>
          </a:p>
          <a:p>
            <a:r>
              <a:rPr lang="ru-RU" dirty="0" smtClean="0"/>
              <a:t>Единый стиль. </a:t>
            </a:r>
          </a:p>
          <a:p>
            <a:r>
              <a:rPr lang="ru-RU" dirty="0" smtClean="0"/>
              <a:t>Шрифты – без засечек (</a:t>
            </a:r>
            <a:r>
              <a:rPr lang="ru-RU" dirty="0" err="1" smtClean="0"/>
              <a:t>Calibri</a:t>
            </a:r>
            <a:r>
              <a:rPr lang="ru-RU" dirty="0" smtClean="0"/>
              <a:t>)</a:t>
            </a:r>
          </a:p>
          <a:p>
            <a:r>
              <a:rPr lang="ru-RU" b="1" dirty="0"/>
              <a:t>Размер шрифта</a:t>
            </a:r>
            <a:r>
              <a:rPr lang="ru-RU" dirty="0"/>
              <a:t> – 24-32 пункта (не менее 22!)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Введение. Педагогика </a:t>
            </a:r>
            <a:r>
              <a:rPr lang="ru-RU" dirty="0"/>
              <a:t>и </a:t>
            </a:r>
            <a:r>
              <a:rPr lang="ru-RU" dirty="0" err="1"/>
              <a:t>андрагогика</a:t>
            </a:r>
            <a:r>
              <a:rPr lang="ru-RU" dirty="0"/>
              <a:t>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Правовое регулирование системы образования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Функции лекции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Виды лекций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Содержание </a:t>
            </a:r>
            <a:r>
              <a:rPr lang="ru-RU" dirty="0"/>
              <a:t>и структура лекции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Подготовка </a:t>
            </a:r>
            <a:r>
              <a:rPr lang="ru-RU" dirty="0"/>
              <a:t>презентации для лекции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Обратная связь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Заключение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слайдов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Титульный</a:t>
            </a:r>
          </a:p>
          <a:p>
            <a:r>
              <a:rPr lang="ru-RU" dirty="0" smtClean="0"/>
              <a:t>Рядовой </a:t>
            </a:r>
            <a:r>
              <a:rPr lang="ru-RU" dirty="0"/>
              <a:t>(обычный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Разделительный </a:t>
            </a:r>
            <a:r>
              <a:rPr lang="ru-RU" dirty="0"/>
              <a:t>(</a:t>
            </a:r>
            <a:r>
              <a:rPr lang="ru-RU" dirty="0" smtClean="0"/>
              <a:t>промежуточный)</a:t>
            </a:r>
          </a:p>
          <a:p>
            <a:endParaRPr lang="ru-RU" dirty="0"/>
          </a:p>
          <a:p>
            <a:r>
              <a:rPr lang="ru-RU" dirty="0" smtClean="0"/>
              <a:t>Вспомогательные слайды</a:t>
            </a:r>
          </a:p>
          <a:p>
            <a:r>
              <a:rPr lang="ru-RU" dirty="0" smtClean="0"/>
              <a:t>Пустые слайды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управления вниманием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логико</a:t>
            </a:r>
            <a:r>
              <a:rPr lang="ru-RU" b="1" dirty="0" smtClean="0"/>
              <a:t>–композиционные </a:t>
            </a:r>
            <a:r>
              <a:rPr lang="ru-RU" dirty="0"/>
              <a:t>(инверсия, контрастное сопоставление, «интригующее» начало, прерывистое изложение тезиса…); </a:t>
            </a:r>
          </a:p>
          <a:p>
            <a:r>
              <a:rPr lang="ru-RU" b="1" dirty="0" err="1" smtClean="0"/>
              <a:t>психолого</a:t>
            </a:r>
            <a:r>
              <a:rPr lang="ru-RU" b="1" dirty="0" smtClean="0"/>
              <a:t>–педагогические </a:t>
            </a:r>
            <a:r>
              <a:rPr lang="ru-RU" dirty="0" smtClean="0"/>
              <a:t>(</a:t>
            </a:r>
            <a:r>
              <a:rPr lang="ru-RU" dirty="0" err="1" smtClean="0"/>
              <a:t>проблематизация</a:t>
            </a:r>
            <a:r>
              <a:rPr lang="ru-RU" dirty="0" smtClean="0"/>
              <a:t> содержания лекции, </a:t>
            </a:r>
            <a:r>
              <a:rPr lang="ru-RU" dirty="0"/>
              <a:t>вопросно-ответный ход рассуждений, использование литературных образов и цитат…);</a:t>
            </a:r>
          </a:p>
          <a:p>
            <a:r>
              <a:rPr lang="ru-RU" b="1" dirty="0" smtClean="0"/>
              <a:t>аудиовизуальные</a:t>
            </a:r>
            <a:r>
              <a:rPr lang="ru-RU" dirty="0" smtClean="0"/>
              <a:t> </a:t>
            </a:r>
            <a:r>
              <a:rPr lang="ru-RU" dirty="0"/>
              <a:t>(использование структурно–логических схем, таблиц, графиков, кинофрагментов, картин, плакатов, аудио- и видеозаписей, материализованных моделей изучаемых объектов);</a:t>
            </a:r>
          </a:p>
          <a:p>
            <a:r>
              <a:rPr lang="ru-RU" b="1" dirty="0" smtClean="0"/>
              <a:t>речевые</a:t>
            </a:r>
            <a:r>
              <a:rPr lang="ru-RU" dirty="0" smtClean="0"/>
              <a:t> </a:t>
            </a:r>
            <a:r>
              <a:rPr lang="ru-RU" dirty="0"/>
              <a:t>(использование разносторонней лексики, художественность изложения, интонационная выразительность, выделение голосом / сменой темпа особо важных мест лекции, выдержанная пауза и пр.).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наиболее экономичный способ обучения, эффективный по степени </a:t>
            </a:r>
            <a:r>
              <a:rPr lang="ru-RU" dirty="0" smtClean="0"/>
              <a:t>усвоения. </a:t>
            </a:r>
            <a:endParaRPr lang="ru-RU" dirty="0"/>
          </a:p>
          <a:p>
            <a:r>
              <a:rPr lang="ru-RU" dirty="0" smtClean="0"/>
              <a:t>Одно </a:t>
            </a:r>
            <a:r>
              <a:rPr lang="ru-RU" dirty="0"/>
              <a:t>из наиболее действенных средств формирования мировоззрения и убеждений (сочетает обучение с воспитанием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Средство </a:t>
            </a:r>
            <a:r>
              <a:rPr lang="ru-RU" dirty="0"/>
              <a:t>прямого личного воздействия лектора на большую аудиторию </a:t>
            </a:r>
            <a:r>
              <a:rPr lang="ru-RU" dirty="0" smtClean="0"/>
              <a:t>одновременно. </a:t>
            </a:r>
            <a:endParaRPr lang="ru-RU" dirty="0"/>
          </a:p>
          <a:p>
            <a:r>
              <a:rPr lang="ru-RU" dirty="0" smtClean="0"/>
              <a:t>Лекция компенсирует </a:t>
            </a:r>
            <a:r>
              <a:rPr lang="ru-RU" dirty="0"/>
              <a:t>устаревание или отсутствие современных учебников и учебных пособий, оперативно знакомит с последними данными </a:t>
            </a:r>
            <a:r>
              <a:rPr lang="ru-RU" dirty="0" smtClean="0"/>
              <a:t>наук. </a:t>
            </a:r>
            <a:endParaRPr lang="ru-RU" dirty="0"/>
          </a:p>
          <a:p>
            <a:r>
              <a:rPr lang="ru-RU" dirty="0" smtClean="0"/>
              <a:t>Нацеливает </a:t>
            </a:r>
            <a:r>
              <a:rPr lang="ru-RU" dirty="0"/>
              <a:t>студентов на самостоятельную работу и определяет основные ее направления.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лекционной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ru-RU" dirty="0"/>
              <a:t>не может совершенно отходить от базовых трудов, учебников, аксиом и </a:t>
            </a:r>
            <a:r>
              <a:rPr lang="ru-RU" dirty="0" smtClean="0"/>
              <a:t>истин. 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беспечивает </a:t>
            </a:r>
            <a:r>
              <a:rPr lang="ru-RU" dirty="0"/>
              <a:t>минимальную обратную связь от студентов к </a:t>
            </a:r>
            <a:r>
              <a:rPr lang="ru-RU" dirty="0" smtClean="0"/>
              <a:t>лектору. </a:t>
            </a:r>
            <a:endParaRPr lang="ru-RU" dirty="0"/>
          </a:p>
          <a:p>
            <a:r>
              <a:rPr lang="ru-RU" dirty="0" smtClean="0"/>
              <a:t>Слабое влияние </a:t>
            </a:r>
            <a:r>
              <a:rPr lang="ru-RU" dirty="0"/>
              <a:t>лектора на конкретного обучаемого.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Идеальная лекция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должна </a:t>
            </a:r>
            <a:r>
              <a:rPr lang="ru-RU" dirty="0"/>
              <a:t>быть безукоризненной в научном </a:t>
            </a:r>
            <a:r>
              <a:rPr lang="ru-RU" dirty="0" smtClean="0"/>
              <a:t>отношении,</a:t>
            </a:r>
            <a:endParaRPr lang="ru-RU" dirty="0"/>
          </a:p>
          <a:p>
            <a:r>
              <a:rPr lang="ru-RU" dirty="0" smtClean="0"/>
              <a:t>должна </a:t>
            </a:r>
            <a:r>
              <a:rPr lang="ru-RU" dirty="0"/>
              <a:t>выходить за рамки </a:t>
            </a:r>
            <a:r>
              <a:rPr lang="ru-RU"/>
              <a:t>даже </a:t>
            </a:r>
            <a:r>
              <a:rPr lang="ru-RU" smtClean="0"/>
              <a:t>самого </a:t>
            </a:r>
            <a:r>
              <a:rPr lang="ru-RU" dirty="0"/>
              <a:t>свежего и удачного </a:t>
            </a:r>
            <a:r>
              <a:rPr lang="ru-RU" dirty="0" smtClean="0"/>
              <a:t>учебника</a:t>
            </a:r>
            <a:r>
              <a:rPr lang="ru-RU" dirty="0"/>
              <a:t>,</a:t>
            </a:r>
          </a:p>
          <a:p>
            <a:r>
              <a:rPr lang="ru-RU" dirty="0" smtClean="0"/>
              <a:t>должна </a:t>
            </a:r>
            <a:r>
              <a:rPr lang="ru-RU" dirty="0"/>
              <a:t>учить мыслить, а не состоять из готовых ответов и </a:t>
            </a:r>
            <a:r>
              <a:rPr lang="ru-RU" dirty="0" smtClean="0"/>
              <a:t>рецептов,</a:t>
            </a:r>
            <a:endParaRPr lang="ru-RU" dirty="0"/>
          </a:p>
          <a:p>
            <a:r>
              <a:rPr lang="ru-RU" dirty="0" smtClean="0"/>
              <a:t>должна </a:t>
            </a:r>
            <a:r>
              <a:rPr lang="ru-RU" dirty="0"/>
              <a:t>быть грамотной и логичной с точки зрения </a:t>
            </a:r>
            <a:r>
              <a:rPr lang="ru-RU" dirty="0" smtClean="0"/>
              <a:t>языка,</a:t>
            </a:r>
            <a:endParaRPr lang="ru-RU" dirty="0"/>
          </a:p>
          <a:p>
            <a:r>
              <a:rPr lang="ru-RU" dirty="0" smtClean="0"/>
              <a:t>должна </a:t>
            </a:r>
            <a:r>
              <a:rPr lang="ru-RU" dirty="0"/>
              <a:t>быть яркой и убедительной.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Бадмаев </a:t>
            </a:r>
            <a:r>
              <a:rPr lang="ru-RU" dirty="0"/>
              <a:t>Б.Ц. Методика преподавания психологии: </a:t>
            </a:r>
            <a:r>
              <a:rPr lang="ru-RU" dirty="0" err="1"/>
              <a:t>Учеб.-метод</a:t>
            </a:r>
            <a:r>
              <a:rPr lang="ru-RU" dirty="0"/>
              <a:t>. пособие для </a:t>
            </a:r>
            <a:r>
              <a:rPr lang="ru-RU" dirty="0" err="1"/>
              <a:t>преподават</a:t>
            </a:r>
            <a:r>
              <a:rPr lang="ru-RU" dirty="0"/>
              <a:t>. и аспирантов вузов. — 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1999. </a:t>
            </a:r>
            <a:endParaRPr lang="ru-RU" b="1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Бакунин А.А. Инновационные процессы в технологиях обучения. Монография. – М: </a:t>
            </a:r>
            <a:r>
              <a:rPr lang="ru-RU" dirty="0" err="1"/>
              <a:t>Гардарики</a:t>
            </a:r>
            <a:r>
              <a:rPr lang="ru-RU" dirty="0"/>
              <a:t> , 2005.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Бордовская</a:t>
            </a:r>
            <a:r>
              <a:rPr lang="ru-RU" dirty="0"/>
              <a:t> Н.В. Современные образовательные технологии. – М.: </a:t>
            </a:r>
            <a:r>
              <a:rPr lang="ru-RU" dirty="0" err="1"/>
              <a:t>КноРус</a:t>
            </a:r>
            <a:r>
              <a:rPr lang="ru-RU" dirty="0"/>
              <a:t>, 2011.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Грецов</a:t>
            </a:r>
            <a:r>
              <a:rPr lang="ru-RU" dirty="0"/>
              <a:t> А.Г. Практикум по технологиям обучения современного студента / под ред. И.И. Соколовой. – СПб.: Изд-во </a:t>
            </a:r>
            <a:r>
              <a:rPr lang="ru-RU" dirty="0" err="1"/>
              <a:t>Ин-та</a:t>
            </a:r>
            <a:r>
              <a:rPr lang="ru-RU" dirty="0"/>
              <a:t> </a:t>
            </a:r>
            <a:r>
              <a:rPr lang="ru-RU" dirty="0" err="1"/>
              <a:t>профтехобразования</a:t>
            </a:r>
            <a:r>
              <a:rPr lang="ru-RU" dirty="0"/>
              <a:t> РАО, 2007.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Зарецкая И.И.Профессиональная культура педагога. – М., 2002.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ru-RU" dirty="0" err="1"/>
              <a:t>Коротаева</a:t>
            </a:r>
            <a:r>
              <a:rPr lang="ru-RU" dirty="0"/>
              <a:t> Е.В. Педагогические взаимодействия и технологии: Монография. – М.: Академия, 2007.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 err="1"/>
              <a:t>Кропанева</a:t>
            </a:r>
            <a:r>
              <a:rPr lang="ru-RU" dirty="0"/>
              <a:t> Е.М. Теория и методика обучения праву: Учеб. пособие. – Екатеринбург: Изд-во Рос. </a:t>
            </a:r>
            <a:r>
              <a:rPr lang="ru-RU" dirty="0" err="1"/>
              <a:t>гос</a:t>
            </a:r>
            <a:r>
              <a:rPr lang="ru-RU" dirty="0"/>
              <a:t>. </a:t>
            </a:r>
            <a:r>
              <a:rPr lang="ru-RU" dirty="0" err="1"/>
              <a:t>проф.-пед</a:t>
            </a:r>
            <a:r>
              <a:rPr lang="ru-RU" dirty="0"/>
              <a:t>. ун-та, 2010.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Кругликов Г.И. Методика профессионального обучения с практикумом: Учебное пособие. – М.: Академия, 2007.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Певцова Е.А. Теория и методика обучения праву: Учеб. для студ. высших учебных заведений. – 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2003.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Педагогика и психология высшей школы: Учебное пособие / Отв. Ред. М.В. Буланова-Топоркова. – Ростов </a:t>
            </a:r>
            <a:r>
              <a:rPr lang="ru-RU" dirty="0" err="1"/>
              <a:t>н</a:t>
            </a:r>
            <a:r>
              <a:rPr lang="ru-RU" dirty="0"/>
              <a:t>/Д: Феникс, 2002.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 err="1"/>
              <a:t>Эрганова</a:t>
            </a:r>
            <a:r>
              <a:rPr lang="ru-RU" dirty="0"/>
              <a:t> Н.Е. Методика профессионального обучения: Учебное пособие. – М.: Академия, 2007.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Введение. </a:t>
            </a:r>
            <a:br>
              <a:rPr lang="ru-RU" dirty="0" smtClean="0"/>
            </a:br>
            <a:r>
              <a:rPr lang="ru-RU" dirty="0" smtClean="0"/>
              <a:t>Педагогика </a:t>
            </a:r>
            <a:r>
              <a:rPr lang="ru-RU" dirty="0"/>
              <a:t>и </a:t>
            </a:r>
            <a:r>
              <a:rPr lang="ru-RU" dirty="0" err="1"/>
              <a:t>андрагогика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43307" y="2906713"/>
            <a:ext cx="4851406" cy="593725"/>
          </a:xfrm>
        </p:spPr>
        <p:txBody>
          <a:bodyPr>
            <a:noAutofit/>
          </a:bodyPr>
          <a:lstStyle/>
          <a:p>
            <a:r>
              <a:rPr lang="ru-RU" sz="2400" dirty="0" smtClean="0"/>
              <a:t>Лекция – от лат. </a:t>
            </a:r>
            <a:r>
              <a:rPr lang="en-US" sz="2400" dirty="0" err="1"/>
              <a:t>l</a:t>
            </a:r>
            <a:r>
              <a:rPr lang="ru-RU" sz="2400" dirty="0" err="1" smtClean="0"/>
              <a:t>есtio</a:t>
            </a:r>
            <a:r>
              <a:rPr lang="ru-RU" sz="2400" dirty="0" smtClean="0"/>
              <a:t> – «чтение»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Педагогика и </a:t>
            </a:r>
            <a:r>
              <a:rPr lang="ru-RU" dirty="0" err="1" smtClean="0"/>
              <a:t>андрагогика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200" b="1" dirty="0"/>
              <a:t>Педагогика </a:t>
            </a:r>
            <a:r>
              <a:rPr lang="ru-RU" sz="2200" dirty="0"/>
              <a:t>предполагает:</a:t>
            </a:r>
          </a:p>
          <a:p>
            <a:pPr lvl="0"/>
            <a:r>
              <a:rPr lang="ru-RU" sz="2200" dirty="0"/>
              <a:t>обращение с учениками как с детьми, как с пустым сосудом, который учитель должен заполнить знаниями;</a:t>
            </a:r>
          </a:p>
          <a:p>
            <a:pPr lvl="0"/>
            <a:r>
              <a:rPr lang="ru-RU" sz="2200" dirty="0"/>
              <a:t>подготовку учебного плана заранее, без обсуждения его целей и содержания с учениками;</a:t>
            </a:r>
          </a:p>
          <a:p>
            <a:r>
              <a:rPr lang="ru-RU" sz="2200" dirty="0" smtClean="0"/>
              <a:t>зависимость ученика от </a:t>
            </a:r>
            <a:r>
              <a:rPr lang="ru-RU" sz="2200" dirty="0"/>
              <a:t>преподавателя на всех этапах обучения.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err="1"/>
              <a:t>Андрагогика</a:t>
            </a:r>
            <a:r>
              <a:rPr lang="ru-RU" sz="2200" b="1" dirty="0"/>
              <a:t> </a:t>
            </a:r>
            <a:r>
              <a:rPr lang="ru-RU" sz="2200" dirty="0" smtClean="0"/>
              <a:t>предусматривает</a:t>
            </a:r>
            <a:r>
              <a:rPr lang="ru-RU" sz="2200" dirty="0"/>
              <a:t>:</a:t>
            </a:r>
          </a:p>
          <a:p>
            <a:pPr lvl="0"/>
            <a:r>
              <a:rPr lang="ru-RU" sz="2200" dirty="0"/>
              <a:t>обращение с учеником как со взрослым, </a:t>
            </a:r>
            <a:r>
              <a:rPr lang="ru-RU" sz="2200" dirty="0" smtClean="0"/>
              <a:t>как </a:t>
            </a:r>
            <a:r>
              <a:rPr lang="ru-RU" sz="2200" dirty="0"/>
              <a:t>с человеком, </a:t>
            </a:r>
            <a:r>
              <a:rPr lang="ru-RU" sz="2200" dirty="0" smtClean="0"/>
              <a:t>уже имеющим опыт обучения;</a:t>
            </a:r>
            <a:endParaRPr lang="ru-RU" sz="2200" dirty="0"/>
          </a:p>
          <a:p>
            <a:pPr lvl="0"/>
            <a:r>
              <a:rPr lang="ru-RU" sz="2200" dirty="0"/>
              <a:t>обсуждение с учеником учебного </a:t>
            </a:r>
            <a:r>
              <a:rPr lang="ru-RU" sz="2200" dirty="0" smtClean="0"/>
              <a:t>плана;</a:t>
            </a:r>
            <a:endParaRPr lang="ru-RU" sz="2200" dirty="0"/>
          </a:p>
          <a:p>
            <a:r>
              <a:rPr lang="ru-RU" sz="2200" dirty="0" smtClean="0"/>
              <a:t>взаимоотношения ученика и учителя строятся </a:t>
            </a:r>
            <a:r>
              <a:rPr lang="ru-RU" sz="2200" dirty="0"/>
              <a:t>на основе сотрудничества и взаимного обмена идеями.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</a:t>
            </a:r>
            <a:r>
              <a:rPr lang="ru-RU" dirty="0"/>
              <a:t>регулирование системы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Законодательные акты РФ </a:t>
            </a:r>
            <a:br>
              <a:rPr lang="ru-RU" dirty="0" smtClean="0"/>
            </a:br>
            <a:r>
              <a:rPr lang="ru-RU" dirty="0" smtClean="0"/>
              <a:t>об образовании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Конституция РФ</a:t>
            </a:r>
            <a:endParaRPr lang="ru-RU" dirty="0"/>
          </a:p>
          <a:p>
            <a:r>
              <a:rPr lang="ru-RU" dirty="0" smtClean="0"/>
              <a:t>Закон </a:t>
            </a:r>
            <a:r>
              <a:rPr lang="ru-RU" dirty="0"/>
              <a:t>РФ «Об образовании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Федеральный </a:t>
            </a:r>
            <a:r>
              <a:rPr lang="ru-RU" dirty="0"/>
              <a:t>закон «О высшем и послевузовском профессиональном образовании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законы </a:t>
            </a:r>
            <a:r>
              <a:rPr lang="ru-RU" dirty="0"/>
              <a:t>об образовании, принимаемые субъектами Российской </a:t>
            </a:r>
            <a:r>
              <a:rPr lang="ru-RU" dirty="0" smtClean="0"/>
              <a:t>Федерации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Федеральный государственный образовательный стандарт (</a:t>
            </a:r>
            <a:r>
              <a:rPr lang="ru-RU" b="1" dirty="0"/>
              <a:t>ФГОС</a:t>
            </a:r>
            <a:r>
              <a:rPr lang="ru-RU" dirty="0"/>
              <a:t>) —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ru-RU" dirty="0"/>
              <a:t>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7553" y="2285993"/>
            <a:ext cx="5137159" cy="1571635"/>
          </a:xfrm>
        </p:spPr>
        <p:txBody>
          <a:bodyPr>
            <a:normAutofit/>
          </a:bodyPr>
          <a:lstStyle/>
          <a:p>
            <a:r>
              <a:rPr lang="ru-RU" sz="2200" i="1" dirty="0"/>
              <a:t>Л</a:t>
            </a:r>
            <a:r>
              <a:rPr lang="ru-RU" sz="2200" i="1" dirty="0" smtClean="0"/>
              <a:t>екция</a:t>
            </a:r>
            <a:r>
              <a:rPr lang="ru-RU" sz="2200" dirty="0" smtClean="0"/>
              <a:t> – систематическое </a:t>
            </a:r>
            <a:r>
              <a:rPr lang="ru-RU" sz="2200" dirty="0"/>
              <a:t>проблемное изложение учебного материала, какого-либо вопроса, темы, раздела, предмета.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функции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информационная </a:t>
            </a:r>
            <a:endParaRPr lang="ru-RU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систематизирующая (ориентирующая)</a:t>
            </a:r>
            <a:endParaRPr lang="ru-RU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разъясняющая </a:t>
            </a:r>
            <a:r>
              <a:rPr lang="ru-RU" dirty="0"/>
              <a:t>(объясняющая)  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убеждающая </a:t>
            </a:r>
            <a:r>
              <a:rPr lang="ru-RU" dirty="0"/>
              <a:t>(или стимулирующая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993</Words>
  <Application>Microsoft Office PowerPoint</Application>
  <PresentationFormat>Экран (4:3)</PresentationFormat>
  <Paragraphs>151</Paragraphs>
  <Slides>28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Методические рекомендации по организации лекций</vt:lpstr>
      <vt:lpstr>План: </vt:lpstr>
      <vt:lpstr>Введение.  Педагогика и андрагогика</vt:lpstr>
      <vt:lpstr>Педагогика и андрагогика</vt:lpstr>
      <vt:lpstr>Правовое регулирование системы образования</vt:lpstr>
      <vt:lpstr>Законодательные акты РФ  об образовании </vt:lpstr>
      <vt:lpstr>ФГОС</vt:lpstr>
      <vt:lpstr>Функции лекции</vt:lpstr>
      <vt:lpstr>Основные функции лекции</vt:lpstr>
      <vt:lpstr>Виды лекций   </vt:lpstr>
      <vt:lpstr>Виды лекций с точки зрения выбранных методов и приемов  </vt:lpstr>
      <vt:lpstr>Виды лекций с точки зрения содержания</vt:lpstr>
      <vt:lpstr>Инновационные виды лекций</vt:lpstr>
      <vt:lpstr>Содержание и структура лекции   </vt:lpstr>
      <vt:lpstr>Методический аспект  подготовки к лекции</vt:lpstr>
      <vt:lpstr>Структура лекции  в восприятии студента</vt:lpstr>
      <vt:lpstr>Слайд 17</vt:lpstr>
      <vt:lpstr>Подготовка презентации  для лекции</vt:lpstr>
      <vt:lpstr>Особенности слайда</vt:lpstr>
      <vt:lpstr>Основные виды слайдов</vt:lpstr>
      <vt:lpstr>Обратная связь</vt:lpstr>
      <vt:lpstr>Приемы управления вниманием</vt:lpstr>
      <vt:lpstr>заключение</vt:lpstr>
      <vt:lpstr>Достоинства лекции</vt:lpstr>
      <vt:lpstr>Недостатки лекционной формы</vt:lpstr>
      <vt:lpstr>Идеальная лекция </vt:lpstr>
      <vt:lpstr>Литература по теме</vt:lpstr>
      <vt:lpstr>Литература по теме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организации лекций</dc:title>
  <dc:creator>Юля</dc:creator>
  <cp:lastModifiedBy>Мишаня</cp:lastModifiedBy>
  <cp:revision>10</cp:revision>
  <dcterms:created xsi:type="dcterms:W3CDTF">2018-11-14T14:59:21Z</dcterms:created>
  <dcterms:modified xsi:type="dcterms:W3CDTF">2018-12-04T15:23:06Z</dcterms:modified>
</cp:coreProperties>
</file>